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3B6AAF-832C-4754-830B-9046427AAD84}" type="datetimeFigureOut">
              <a:rPr lang="ru-RU" smtClean="0"/>
              <a:t>31.01.2025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85809B-8244-4772-92A9-7B52128B5D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4055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5809B-8244-4772-92A9-7B52128B5D1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847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5809B-8244-4772-92A9-7B52128B5D19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058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4A2B7-DF0D-47A0-ABC4-E60C53B155AA}" type="datetimeFigureOut">
              <a:rPr lang="ru-RU" smtClean="0"/>
              <a:t>31.01.2025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7F179-A0F5-4A3E-83F6-7A1996C41F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133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4A2B7-DF0D-47A0-ABC4-E60C53B155AA}" type="datetimeFigureOut">
              <a:rPr lang="ru-RU" smtClean="0"/>
              <a:t>31.01.2025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7F179-A0F5-4A3E-83F6-7A1996C41F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691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4A2B7-DF0D-47A0-ABC4-E60C53B155AA}" type="datetimeFigureOut">
              <a:rPr lang="ru-RU" smtClean="0"/>
              <a:t>31.01.2025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7F179-A0F5-4A3E-83F6-7A1996C41F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509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4A2B7-DF0D-47A0-ABC4-E60C53B155AA}" type="datetimeFigureOut">
              <a:rPr lang="ru-RU" smtClean="0"/>
              <a:t>31.01.2025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7F179-A0F5-4A3E-83F6-7A1996C41F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170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4A2B7-DF0D-47A0-ABC4-E60C53B155AA}" type="datetimeFigureOut">
              <a:rPr lang="ru-RU" smtClean="0"/>
              <a:t>31.01.2025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7F179-A0F5-4A3E-83F6-7A1996C41F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5435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4A2B7-DF0D-47A0-ABC4-E60C53B155AA}" type="datetimeFigureOut">
              <a:rPr lang="ru-RU" smtClean="0"/>
              <a:t>31.01.2025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7F179-A0F5-4A3E-83F6-7A1996C41F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952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4A2B7-DF0D-47A0-ABC4-E60C53B155AA}" type="datetimeFigureOut">
              <a:rPr lang="ru-RU" smtClean="0"/>
              <a:t>31.01.2025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7F179-A0F5-4A3E-83F6-7A1996C41F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04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4A2B7-DF0D-47A0-ABC4-E60C53B155AA}" type="datetimeFigureOut">
              <a:rPr lang="ru-RU" smtClean="0"/>
              <a:t>31.01.2025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7F179-A0F5-4A3E-83F6-7A1996C41F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0713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4A2B7-DF0D-47A0-ABC4-E60C53B155AA}" type="datetimeFigureOut">
              <a:rPr lang="ru-RU" smtClean="0"/>
              <a:t>31.01.2025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7F179-A0F5-4A3E-83F6-7A1996C41F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730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4A2B7-DF0D-47A0-ABC4-E60C53B155AA}" type="datetimeFigureOut">
              <a:rPr lang="ru-RU" smtClean="0"/>
              <a:t>31.01.2025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7F179-A0F5-4A3E-83F6-7A1996C41F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823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4A2B7-DF0D-47A0-ABC4-E60C53B155AA}" type="datetimeFigureOut">
              <a:rPr lang="ru-RU" smtClean="0"/>
              <a:t>31.01.2025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7F179-A0F5-4A3E-83F6-7A1996C41F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54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A4A2B7-DF0D-47A0-ABC4-E60C53B155AA}" type="datetimeFigureOut">
              <a:rPr lang="ru-RU" smtClean="0"/>
              <a:t>31.01.2025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F7F179-A0F5-4A3E-83F6-7A1996C41F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391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7.wdp"/><Relationship Id="rId5" Type="http://schemas.openxmlformats.org/officeDocument/2006/relationships/image" Target="../media/image12.png"/><Relationship Id="rId4" Type="http://schemas.microsoft.com/office/2007/relationships/hdphoto" Target="../media/hdphoto6.wdp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3612" y="1786041"/>
            <a:ext cx="10264878" cy="2387600"/>
          </a:xfrm>
        </p:spPr>
        <p:txBody>
          <a:bodyPr>
            <a:noAutofit/>
          </a:bodyPr>
          <a:lstStyle/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Аттестация педагогических работников </a:t>
            </a:r>
            <a:b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установления </a:t>
            </a:r>
            <a:b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первой или высшей</a:t>
            </a:r>
            <a:b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квалификационной категории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6194" y="6264122"/>
            <a:ext cx="11002296" cy="461143"/>
          </a:xfrm>
        </p:spPr>
        <p:txBody>
          <a:bodyPr/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Попова Татьяна Николаевна, учитель-логопед МАОУ «Лицей № 35 г. Челябинска»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41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979" t="42490" r="9888" b="5038"/>
          <a:stretch/>
        </p:blipFill>
        <p:spPr bwMode="auto">
          <a:xfrm>
            <a:off x="0" y="1734803"/>
            <a:ext cx="12192000" cy="47102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17640" y="165142"/>
            <a:ext cx="106483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Экспертное заключение об уровне профессиональной деятельности педагогического работника организации, осуществляющей образовательную деятельность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410332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50375" y="324044"/>
            <a:ext cx="10382864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Показатели для установления высшей квалификационной категории</a:t>
            </a:r>
            <a:endParaRPr lang="ru-RU" sz="32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3238" y="1601787"/>
            <a:ext cx="11842955" cy="1547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достижения обучающимися положительной динамики результатов освоения образовательных программ (рабочих программ специалистов) по итогам мониторингов, проводимых организацией;</a:t>
            </a:r>
            <a:endParaRPr lang="ru-RU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3238" y="3306243"/>
            <a:ext cx="1184295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достижения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обучающимися положительных результатов освоения образовательных программ по итогам мониторинга системы образования, проводимого в порядке, установленном Правительством Российской Федерации 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3238" y="5136057"/>
            <a:ext cx="11842955" cy="15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выявления и развития способностей, обучающихся в научной (интеллектуальной),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творческой деятельности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а также их участия в олимпиадах, конкурсах, фестивалях, соревнованиях;</a:t>
            </a:r>
            <a:endParaRPr lang="ru-RU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60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50375" y="324044"/>
            <a:ext cx="10382864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Показатели для установления высшей квалификационной категории</a:t>
            </a:r>
            <a:endParaRPr lang="ru-RU" sz="32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6979" y="1707475"/>
            <a:ext cx="11695471" cy="2538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личного вклада в повышение качества образования, совершенствования методов обучения и воспитания, и продуктивного использования новых образовательных технологий, транслирования в педагогических коллективах опыта практических результатов своей профессиональной деятельности, в том числе экспериментальной и инновационной;</a:t>
            </a:r>
            <a:endParaRPr lang="ru-RU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5806" y="4547998"/>
            <a:ext cx="11626643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активного участия в работе методических объединений педагогических работников организаций, в разработке программно-методического сопровождения образовательного процесса, профессиональных конкурсах.</a:t>
            </a:r>
            <a:endParaRPr lang="ru-RU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90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71832" y="144700"/>
            <a:ext cx="106483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Экспертное заключение об уровне профессиональной деятельности педагогического работника организации, осуществляющей образовательную деятельность</a:t>
            </a:r>
            <a:endParaRPr lang="ru-RU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402706" y="1596376"/>
            <a:ext cx="3003130" cy="5564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Высшая категория</a:t>
            </a:r>
            <a:endParaRPr lang="ru-RU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300" t="26805" r="8765" b="8174"/>
          <a:stretch/>
        </p:blipFill>
        <p:spPr bwMode="auto">
          <a:xfrm>
            <a:off x="0" y="2152810"/>
            <a:ext cx="12192000" cy="46904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4268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04567" y="0"/>
            <a:ext cx="106483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Экспертное заключение об уровне профессиональной деятельности педагогического работника организации, осуществляющей образовательную деятельность</a:t>
            </a:r>
            <a:endParaRPr lang="ru-RU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727170" y="1569660"/>
            <a:ext cx="3003130" cy="5564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Высшая категория</a:t>
            </a:r>
            <a:endParaRPr lang="ru-RU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99" t="63785" r="9274" b="12167"/>
          <a:stretch/>
        </p:blipFill>
        <p:spPr bwMode="auto">
          <a:xfrm>
            <a:off x="0" y="2236543"/>
            <a:ext cx="12240000" cy="18055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978" t="37929" r="9055" b="37912"/>
          <a:stretch/>
        </p:blipFill>
        <p:spPr bwMode="auto">
          <a:xfrm>
            <a:off x="0" y="4334797"/>
            <a:ext cx="12240000" cy="20807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2748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04567" y="0"/>
            <a:ext cx="106483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Экспертное заключение об уровне профессиональной деятельности педагогического работника организации, осуществляющей образовательную деятельность</a:t>
            </a:r>
            <a:endParaRPr lang="ru-RU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727170" y="1569660"/>
            <a:ext cx="3003130" cy="5564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Высшая категория</a:t>
            </a:r>
            <a:endParaRPr lang="ru-RU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139" t="58175" r="11491" b="9885"/>
          <a:stretch/>
        </p:blipFill>
        <p:spPr bwMode="auto">
          <a:xfrm>
            <a:off x="0" y="2442547"/>
            <a:ext cx="12192000" cy="30291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4681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3239" y="1239231"/>
            <a:ext cx="1172496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Педагогические работники, которым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отказано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 установлении квалификационной категории, обращаются по их желанию в аттестационную комиссию с заявлением о проведении аттестации на ту же квалификационную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категорию не ранее чем через год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со дня принятия аттестационной комиссией соответствующего решения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37303" y="176980"/>
            <a:ext cx="106483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Решение аттестационной комиссии</a:t>
            </a:r>
            <a:endParaRPr lang="ru-RU" sz="32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3238" y="3798788"/>
            <a:ext cx="11724967" cy="2538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Квалификационные категории (первая, высшая),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установленные педагогическим работникам,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сохраняются при переходе в другую организацию, в том числе расположенную в другом субъекте Российской Федерации,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 также являются основанием для дифференциации оплаты труда педагогических работников.</a:t>
            </a:r>
            <a:endParaRPr lang="ru-RU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57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17638" y="576672"/>
            <a:ext cx="10500852" cy="2387600"/>
          </a:xfrm>
        </p:spPr>
        <p:txBody>
          <a:bodyPr>
            <a:no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Аттестация педагогических работников</a:t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установления </a:t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первой или высшей</a:t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квалификационной категории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6194" y="6264122"/>
            <a:ext cx="11002296" cy="461143"/>
          </a:xfrm>
        </p:spPr>
        <p:txBody>
          <a:bodyPr/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Попова Татьяна Николаевна, учитель-логопед МАОУ «Лицей № 35 г. Челябинска»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118" y="3341227"/>
            <a:ext cx="826462" cy="826463"/>
          </a:xfrm>
          <a:prstGeom prst="rect">
            <a:avLst/>
          </a:prstGeom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4240161" y="3587077"/>
            <a:ext cx="3554361" cy="4611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tatiana17pp@gmail.com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118" y="4506965"/>
            <a:ext cx="649206" cy="649206"/>
          </a:xfrm>
          <a:prstGeom prst="rect">
            <a:avLst/>
          </a:prstGeom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4240162" y="4719031"/>
            <a:ext cx="2411362" cy="4611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8 912 322 52 37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1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1729" y="864079"/>
            <a:ext cx="1184295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«Об образовании в Российской Федерации» от 29.12.2012 № 273-ФЗ 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(часть 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49) </a:t>
            </a:r>
            <a:endParaRPr lang="ru-RU" sz="3200" b="1" i="1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87" t="21356" r="17742" b="13966"/>
          <a:stretch/>
        </p:blipFill>
        <p:spPr>
          <a:xfrm>
            <a:off x="0" y="2293749"/>
            <a:ext cx="7803400" cy="456425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189" t="27377" r="23266" b="5478"/>
          <a:stretch/>
        </p:blipFill>
        <p:spPr>
          <a:xfrm>
            <a:off x="5610386" y="2297563"/>
            <a:ext cx="6589367" cy="4560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91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4521" y="107217"/>
            <a:ext cx="1184295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Обязательной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аттестация на подтверждение соответствия педагогического работника занимаемой должности</a:t>
            </a:r>
            <a:endParaRPr lang="ru-RU" sz="3200" i="1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4521" y="1372897"/>
            <a:ext cx="1184295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(Федеральный закон «Об образовании в Российской Федерации» от 29.12.2012 </a:t>
            </a:r>
            <a:r>
              <a:rPr lang="ru-RU" sz="3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273-ФЗ </a:t>
            </a:r>
            <a:r>
              <a:rPr lang="ru-RU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(п. 8 ч. 1 ст. 48 ) </a:t>
            </a:r>
            <a:endParaRPr lang="ru-RU" sz="300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46" t="17511" r="31074" b="70906"/>
          <a:stretch/>
        </p:blipFill>
        <p:spPr>
          <a:xfrm>
            <a:off x="0" y="2388560"/>
            <a:ext cx="12197166" cy="133103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7" t="15318" r="28198" b="55632"/>
          <a:stretch/>
        </p:blipFill>
        <p:spPr>
          <a:xfrm>
            <a:off x="0" y="3719593"/>
            <a:ext cx="12192000" cy="3167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40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18370"/>
            <a:ext cx="1200027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Добровольной аттестацией является аттестация педагогических работников в целях установления первой или высшей квалификационной категории. 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-1" y="1997162"/>
            <a:ext cx="12000271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Приказ </a:t>
            </a:r>
            <a:r>
              <a:rPr lang="ru-RU" sz="3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Минпросвещения</a:t>
            </a:r>
            <a:r>
              <a:rPr lang="ru-RU" sz="3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России от 24 марта 2023 г. № 196 «Об утверждении порядка проведения аттестации педагогических работников организаций, осуществляющих образовательную деятельность» (Зарегистрировано в Минюсте России 02.06.2023 </a:t>
            </a:r>
            <a:r>
              <a:rPr lang="ru-RU" sz="3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№ </a:t>
            </a:r>
            <a:r>
              <a:rPr lang="ru-RU" sz="3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73696)</a:t>
            </a:r>
            <a:endParaRPr lang="ru-RU" sz="3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66847" y="4397819"/>
            <a:ext cx="6544933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риказ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действует до 31 августа 2029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endParaRPr lang="ru-RU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6053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6" t="14600" r="30206" b="5597"/>
          <a:stretch/>
        </p:blipFill>
        <p:spPr>
          <a:xfrm>
            <a:off x="5353665" y="2187176"/>
            <a:ext cx="6838335" cy="467082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12192000" cy="27469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 аттестации педагогических работников организаций - подтверждение соответствия педагогических работников занимаемым ими должностям на основе оценки их профессиональной деятельности и по желанию педагогических работников в целях установления квалификационных категорий.</a:t>
            </a:r>
            <a:endParaRPr lang="ru-RU" sz="3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57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6695" y="185654"/>
            <a:ext cx="1131201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Порядок проведения аттестации в целях установления первой или высшей квалификационных категорий</a:t>
            </a:r>
            <a:endParaRPr lang="ru-RU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0724" y="1418755"/>
            <a:ext cx="1154798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Заявление</a:t>
            </a:r>
            <a:endParaRPr lang="ru-RU" sz="3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86695" y="1939725"/>
            <a:ext cx="11312013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Заявление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подаётся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педагогическим работником независимо от продолжительности его работы в образовательной организации, в том числе в период нахождения педагогического работника в отпуске по уходу за ребенком.</a:t>
            </a:r>
            <a:endParaRPr lang="ru-RU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6695" y="4018722"/>
            <a:ext cx="11336592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Заявление рассматривается аттестационной комиссией не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более 30 календарных дней со дня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получения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2115" y="5102096"/>
            <a:ext cx="11361171" cy="15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Продолжительность аттестации для каждого педагогического работника от начала ее проведения и до принятия решения аттестационной комиссией составляет не более 60 календарных дней.</a:t>
            </a:r>
            <a:endParaRPr lang="ru-RU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749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50375" y="324044"/>
            <a:ext cx="10382864" cy="1189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Показатели для установления первой квалификационной категории</a:t>
            </a:r>
            <a:endParaRPr lang="ru-RU" sz="32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5806" y="2250570"/>
            <a:ext cx="11788877" cy="1452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"/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стабильные положительные результаты освоения обучающимися образовательных программ (рабочих программ специалистов) по итогам мониторингов и иных форм контроля, проводимых организацией;</a:t>
            </a:r>
            <a:endParaRPr lang="ru-RU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8038" y="4259429"/>
            <a:ext cx="1146441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стабильных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положительных результатов освоения обучающимися образовательных программ по итогам мониторинга системы образования, проводимого в порядке, установленном Правительством Российской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Федерации;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24371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9046" y="3206678"/>
            <a:ext cx="1162664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личного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вклада в повышение качества образования, совершенствования методов обучения и воспитания, транслирования в педагогических коллективах опыта практических результатов своей профессиональной деятельности, активного участия в работе методических объединений педагогических работников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организации.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49045" y="1818228"/>
            <a:ext cx="11626643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выявления развития у обучающихся способностей к научной (интеллектуальной),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творческой деятельности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50375" y="324044"/>
            <a:ext cx="10382864" cy="1189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Показатели для установления первой квалификационной категории</a:t>
            </a:r>
            <a:endParaRPr lang="ru-RU" sz="32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03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2169" y="238884"/>
            <a:ext cx="106483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Экспертное заключение об уровне профессиональной деятельности педагогического работника организации, осуществляющей образовательную деятельность</a:t>
            </a:r>
            <a:endParaRPr lang="ru-RU" sz="32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7" r="2532" b="58415"/>
          <a:stretch/>
        </p:blipFill>
        <p:spPr>
          <a:xfrm>
            <a:off x="0" y="2757949"/>
            <a:ext cx="12192000" cy="334788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346082" y="1808544"/>
            <a:ext cx="2850910" cy="5564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Первая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категория</a:t>
            </a:r>
            <a:endParaRPr lang="ru-RU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26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667</Words>
  <Application>Microsoft Office PowerPoint</Application>
  <PresentationFormat>Широкоэкранный</PresentationFormat>
  <Paragraphs>45</Paragraphs>
  <Slides>17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Symbol</vt:lpstr>
      <vt:lpstr>Times New Roman</vt:lpstr>
      <vt:lpstr>Тема Office</vt:lpstr>
      <vt:lpstr>Аттестация педагогических работников  Требования установления  первой или высшей квалификационной категории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Аттестация педагогических работников Требования установления  первой или высшей квалификационной категории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Аттестация педагогических работников.  Требования установления  первой или высшей квалификационной категории</dc:title>
  <dc:creator>User</dc:creator>
  <cp:lastModifiedBy>User</cp:lastModifiedBy>
  <cp:revision>26</cp:revision>
  <dcterms:created xsi:type="dcterms:W3CDTF">2024-12-18T06:09:05Z</dcterms:created>
  <dcterms:modified xsi:type="dcterms:W3CDTF">2025-01-31T04:42:15Z</dcterms:modified>
</cp:coreProperties>
</file>